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sng" strike="noStrike" cap="none" dirty="0"/>
          </a:p>
        </p:txBody>
      </p:sp>
      <p:sp>
        <p:nvSpPr>
          <p:cNvPr id="111" name="Google Shape;11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143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 dirty="0"/>
          </a:p>
        </p:txBody>
      </p:sp>
      <p:sp>
        <p:nvSpPr>
          <p:cNvPr id="118" name="Google Shape;11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143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 dirty="0"/>
          </a:p>
        </p:txBody>
      </p:sp>
      <p:sp>
        <p:nvSpPr>
          <p:cNvPr id="125" name="Google Shape;12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Discuss: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 Tell parents the number of teachers in the school who are currently Highly Qualified and the number not Highly Qualified.</a:t>
            </a:r>
            <a:endParaRPr/>
          </a:p>
          <a:p>
            <a:pPr marL="0" marR="0" lvl="0" indent="1143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 Explain the </a:t>
            </a:r>
            <a:r>
              <a:rPr lang="en-US" sz="1800" b="0" i="0" u="sng" strike="noStrike" cap="none">
                <a:latin typeface="Arial"/>
                <a:ea typeface="Arial"/>
                <a:cs typeface="Arial"/>
                <a:sym typeface="Arial"/>
              </a:rPr>
              <a:t>NCLB requirement that Title I parents must be notified if their child has been assigned to or taught for four or more consecutive weeks by a teacher who is not Highly Qualified.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1143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 Clearly state the process that is in place for notifying parents.</a:t>
            </a:r>
            <a:endParaRPr/>
          </a:p>
          <a:p>
            <a:pPr marL="0" marR="0" lvl="0" indent="1143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latin typeface="Arial"/>
                <a:ea typeface="Arial"/>
                <a:cs typeface="Arial"/>
                <a:sym typeface="Arial"/>
              </a:rPr>
              <a:t>Important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:  Parents should leave the meeting being able to answer the following question:  </a:t>
            </a:r>
            <a:r>
              <a:rPr lang="en-US" sz="1800" b="1" i="0" u="none" strike="noStrike" cap="none">
                <a:latin typeface="Arial"/>
                <a:ea typeface="Arial"/>
                <a:cs typeface="Arial"/>
                <a:sym typeface="Arial"/>
              </a:rPr>
              <a:t>How will you be notified if your child’s teacher is not Highly Qualified?  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(Parents should be able to discuss the process that is in place for notifying parents if there child is assigned to or taught for four or more consecutive weeks by a teacher who is not Highly Qualified.)  </a:t>
            </a:r>
            <a:endParaRPr sz="1800" b="0" i="0" u="sng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d7f03c467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d7f03c467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5d7f03c467_2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7f03c467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d7f03c467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5d7f03c467_2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d78aa54d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d78aa54d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d78aa54d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4ee7cf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4ee7cf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5e4ee7cf48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sp>
        <p:nvSpPr>
          <p:cNvPr id="78" name="Google Shape;7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sp>
        <p:nvSpPr>
          <p:cNvPr id="91" name="Google Shape;9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sp>
        <p:nvSpPr>
          <p:cNvPr id="104" name="Google Shape;10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7200" y="751680"/>
            <a:ext cx="8229600" cy="4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57200" y="4955190"/>
            <a:ext cx="822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457200" y="548640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457200" y="4844510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Google Shape;32;p6"/>
          <p:cNvCxnSpPr/>
          <p:nvPr/>
        </p:nvCxnSpPr>
        <p:spPr>
          <a:xfrm>
            <a:off x="457200" y="5757014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57200" y="150852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 descr="Concept 1 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/>
          <p:nvPr/>
        </p:nvSpPr>
        <p:spPr>
          <a:xfrm>
            <a:off x="3581400" y="6400800"/>
            <a:ext cx="341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000" b="0" i="0" u="none" strike="noStrike" cap="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28600" y="5029200"/>
            <a:ext cx="8534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228600" y="457200"/>
            <a:ext cx="8534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81000" y="5029200"/>
            <a:ext cx="6934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81000" y="457200"/>
            <a:ext cx="6934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457200" y="669768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letter.green@cms.k12.nc.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i.state.nc.us/curriculu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ublicschools.org/succeed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hillipj.johnson@cms.k12.nc.u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457200" y="751680"/>
            <a:ext cx="8229600" cy="4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>
                <a:solidFill>
                  <a:srgbClr val="000000"/>
                </a:solidFill>
              </a:rPr>
              <a:t>Welcome </a:t>
            </a: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the </a:t>
            </a:r>
            <a:b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I Annual Meeting for Parents &amp; Families</a:t>
            </a:r>
            <a:b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>
                <a:solidFill>
                  <a:srgbClr val="000000"/>
                </a:solidFill>
              </a:rPr>
              <a:t>2022</a:t>
            </a: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- 20</a:t>
            </a:r>
            <a:r>
              <a:rPr lang="en-US" sz="4800" b="0">
                <a:solidFill>
                  <a:srgbClr val="000000"/>
                </a:solidFill>
              </a:rPr>
              <a:t>23</a:t>
            </a:r>
            <a:endParaRPr sz="4800" b="0">
              <a:solidFill>
                <a:srgbClr val="000000"/>
              </a:solidFill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457200" y="4955190"/>
            <a:ext cx="822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</a:rPr>
              <a:t>Marie G. Davis K8 IB School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700" y="3813200"/>
            <a:ext cx="2223654" cy="95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3000">
                <a:solidFill>
                  <a:srgbClr val="000000"/>
                </a:solidFill>
              </a:rPr>
              <a:t>the</a:t>
            </a:r>
            <a:r>
              <a:rPr lang="en-US" sz="3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School Improvement Plan/</a:t>
            </a:r>
            <a:r>
              <a:rPr lang="en-US" sz="3000">
                <a:solidFill>
                  <a:srgbClr val="000000"/>
                </a:solidFill>
              </a:rPr>
              <a:t>NCStar Plan</a:t>
            </a:r>
            <a:r>
              <a:rPr lang="en-US" sz="3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 Improvement Plan (SIP) is created in an online platform called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NCStar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includes: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 dirty="0">
                <a:highlight>
                  <a:schemeClr val="lt1"/>
                </a:highlight>
              </a:rPr>
              <a:t>Comprehensive Needs Assessment</a:t>
            </a:r>
            <a:endParaRPr dirty="0">
              <a:highlight>
                <a:schemeClr val="lt1"/>
              </a:highlight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Goals and Strategies to Address Academic Needs of Students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 Needs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 of Resources</a:t>
            </a:r>
            <a:r>
              <a:rPr lang="en-US" sz="2000" dirty="0">
                <a:solidFill>
                  <a:schemeClr val="dk1"/>
                </a:solidFill>
              </a:rPr>
              <a:t> and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Comprehensive Budget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School’s Parent</a:t>
            </a:r>
            <a:r>
              <a:rPr lang="en-US" sz="2000" dirty="0"/>
              <a:t> and Family Engagement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/>
              <a:t>Goals</a:t>
            </a:r>
            <a:endParaRPr dirty="0"/>
          </a:p>
          <a:p>
            <a:pPr marL="74295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dirty="0"/>
              <a:t>Parents of students at Title I schools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lang="en-US" sz="2000" dirty="0"/>
              <a:t>the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to be </a:t>
            </a:r>
            <a:r>
              <a:rPr lang="en-US" sz="2000" dirty="0"/>
              <a:t>engaged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development of this plan</a:t>
            </a:r>
            <a:endParaRPr dirty="0"/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-US" sz="2000" dirty="0"/>
              <a:t>Access the SIP on our website: 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-US" sz="1600" u="sng" dirty="0"/>
              <a:t>User Name</a:t>
            </a:r>
            <a:r>
              <a:rPr lang="en-US" sz="1600" dirty="0"/>
              <a:t>: GuestS18527   </a:t>
            </a:r>
            <a:r>
              <a:rPr lang="en-US" sz="1600" u="sng" dirty="0"/>
              <a:t>Password</a:t>
            </a:r>
            <a:r>
              <a:rPr lang="en-US" sz="1600" dirty="0"/>
              <a:t>: GuestS18527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-US" sz="2800">
                <a:solidFill>
                  <a:srgbClr val="000000"/>
                </a:solidFill>
              </a:rPr>
              <a:t> is</a:t>
            </a:r>
            <a:r>
              <a:rPr lang="en-US" sz="2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included in the School’s Paren</a:t>
            </a:r>
            <a:r>
              <a:rPr lang="en-US" sz="2800">
                <a:solidFill>
                  <a:srgbClr val="000000"/>
                </a:solidFill>
              </a:rPr>
              <a:t>t and Family Engagement</a:t>
            </a:r>
            <a:r>
              <a:rPr lang="en-US" sz="2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US" sz="2800">
                <a:solidFill>
                  <a:srgbClr val="000000"/>
                </a:solidFill>
              </a:rPr>
              <a:t>olicy</a:t>
            </a:r>
            <a:r>
              <a:rPr lang="en-US" sz="2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</a:t>
            </a:r>
            <a:r>
              <a:rPr lang="en-US" sz="2000"/>
              <a:t>olicy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addresses how the school will implement the </a:t>
            </a:r>
            <a:r>
              <a:rPr lang="en-US" sz="2000"/>
              <a:t>parent and family engagement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 of the </a:t>
            </a:r>
            <a:r>
              <a:rPr lang="en-US" sz="2000" i="1"/>
              <a:t>Every Student Succeeds Act (ESSA)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 includ</a:t>
            </a:r>
            <a:r>
              <a:rPr lang="en-US" sz="2000"/>
              <a:t>e the following:</a:t>
            </a:r>
            <a:endParaRPr sz="2000"/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parents can be </a:t>
            </a:r>
            <a:r>
              <a:rPr lang="en-US" sz="2000"/>
              <a:t>engaged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decision-making and activities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parent</a:t>
            </a:r>
            <a:r>
              <a:rPr lang="en-US" sz="2000"/>
              <a:t> and family engagement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funds are being used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information and training will be provided to parents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 school will build capacity in parents and staff for strong parent</a:t>
            </a:r>
            <a:r>
              <a:rPr lang="en-US" sz="2000"/>
              <a:t> and family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/>
              <a:t>engagement</a:t>
            </a:r>
            <a:endParaRPr/>
          </a:p>
          <a:p>
            <a:pPr marL="74295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/>
              <a:t>Parents of students at Title I schools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right to be </a:t>
            </a:r>
            <a:r>
              <a:rPr lang="en-US" sz="2000"/>
              <a:t>engaged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development of </a:t>
            </a:r>
            <a:r>
              <a:rPr lang="en-US" sz="2000">
                <a:solidFill>
                  <a:schemeClr val="dk1"/>
                </a:solidFill>
              </a:rPr>
              <a:t>the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school’s Parent</a:t>
            </a:r>
            <a:r>
              <a:rPr lang="en-US" sz="2000"/>
              <a:t> and Family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/>
              <a:t>Engagement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US" sz="2000"/>
              <a:t>olicy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</a:t>
            </a:r>
            <a:b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compact is a commitment from the school, the parent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/family</a:t>
            </a: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 student, to share in the responsibility for improved academic achievement</a:t>
            </a:r>
            <a:endParaRPr/>
          </a:p>
          <a:p>
            <a:pPr marL="4572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spcBef>
                <a:spcPts val="4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Parents and families</a:t>
            </a:r>
            <a:r>
              <a:rPr lang="en-US">
                <a:solidFill>
                  <a:schemeClr val="dk1"/>
                </a:solidFill>
              </a:rPr>
              <a:t> of stud</a:t>
            </a:r>
            <a:r>
              <a:rPr lang="en-US"/>
              <a:t>ents in Title I schools </a:t>
            </a: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right to be involved in the revision/</a:t>
            </a:r>
            <a:r>
              <a:rPr lang="en-US"/>
              <a:t>review</a:t>
            </a: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School Compact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are the parent leaders at my school?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Shaunita Randolph, Parent Leader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endParaRPr sz="32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tx1"/>
                </a:solidFill>
              </a:rPr>
              <a:t>School’s Title I Compliance Contact</a:t>
            </a:r>
            <a:r>
              <a:rPr lang="en-US" sz="3200" dirty="0">
                <a:solidFill>
                  <a:schemeClr val="tx1"/>
                </a:solidFill>
              </a:rPr>
              <a:t>: Phillip Johnson </a:t>
            </a:r>
            <a:endParaRPr sz="3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972475" y="2840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I volunteer to assist my student with school needs?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</a:rPr>
              <a:t>Join or attend the School Improvement Team/School Leadership Team</a:t>
            </a:r>
            <a:endParaRPr sz="20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 to contact other parents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/families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regarding important school information:  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– 100% Compact completion</a:t>
            </a:r>
            <a:endParaRPr dirty="0">
              <a:highlight>
                <a:srgbClr val="FFFF00"/>
              </a:highlight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Events occurring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your child’s school 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Opportunities to participate in/support school activities</a:t>
            </a:r>
            <a:endParaRPr sz="2000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Please call (980)343-0006 or email </a:t>
            </a: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Marletter.green@cms.k12.nc.us</a:t>
            </a:r>
            <a:r>
              <a:rPr lang="en-US" sz="2000" dirty="0">
                <a:solidFill>
                  <a:schemeClr val="tx1"/>
                </a:solidFill>
              </a:rPr>
              <a:t> to- learn about volunteer opportunities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000000"/>
                </a:solidFill>
              </a:rPr>
              <a:t>How do I request the qualifications of my child’s teachers?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I </a:t>
            </a:r>
            <a:r>
              <a:rPr lang="en-US" sz="2000" dirty="0"/>
              <a:t>parents and families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right to request the qualifications of </a:t>
            </a:r>
            <a:r>
              <a:rPr lang="en-US" sz="2000" dirty="0">
                <a:solidFill>
                  <a:schemeClr val="dk1"/>
                </a:solidFill>
              </a:rPr>
              <a:t>their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child’s teachers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you notified of this right and what is the process for making </a:t>
            </a:r>
            <a:r>
              <a:rPr lang="en-US" sz="2000" dirty="0">
                <a:solidFill>
                  <a:schemeClr val="dk1"/>
                </a:solidFill>
              </a:rPr>
              <a:t>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request?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60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dirty="0"/>
              <a:t>You can request it from </a:t>
            </a:r>
            <a:r>
              <a:rPr lang="en-US" sz="2000" u="sng" dirty="0">
                <a:solidFill>
                  <a:schemeClr val="tx1"/>
                </a:solidFill>
              </a:rPr>
              <a:t>Dr. Phillip Johnson, phillipj.johnson@cms.k12.nc.us</a:t>
            </a:r>
            <a:endParaRPr sz="2000" u="sng" dirty="0">
              <a:solidFill>
                <a:schemeClr val="tx1"/>
              </a:solidFill>
            </a:endParaRPr>
          </a:p>
          <a:p>
            <a:pPr marL="742950" marR="0" lvl="1" indent="-260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dirty="0"/>
              <a:t>Request should be completed within 30 days. 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will I be notified if my child is taught by 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who is not Highly-Qualified?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Being Highly Qualified in NC means you have successfully passed the licensure exams required or received alternate licensure in a way set out by NC law. 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Parents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families </a:t>
            </a:r>
            <a:r>
              <a:rPr lang="en-US" sz="2000"/>
              <a:t>are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notifi</a:t>
            </a:r>
            <a:r>
              <a:rPr lang="en-US" sz="2000"/>
              <a:t>ed if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teachers </a:t>
            </a:r>
            <a:r>
              <a:rPr lang="en-US" sz="2000"/>
              <a:t>do not meet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</a:t>
            </a:r>
            <a:r>
              <a:rPr lang="en-US" sz="2000"/>
              <a:t>SA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’s requirements for Highly-Qualified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Parents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request information on </a:t>
            </a:r>
            <a:r>
              <a:rPr lang="en-US" sz="2000"/>
              <a:t>teacher qualifications in writing</a:t>
            </a:r>
            <a:endParaRPr/>
          </a:p>
          <a:p>
            <a:pPr marL="342900" marR="0" lvl="0" indent="-3429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713750" y="235229"/>
            <a:ext cx="82296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Complaint Procedures</a:t>
            </a:r>
            <a:endParaRPr>
              <a:solidFill>
                <a:srgbClr val="00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713750" y="1801500"/>
            <a:ext cx="8126400" cy="3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Contact your child’s teacher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Call the school 980-343-0006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Email Lisa Bowman, AP (lisa1.bowman@cms.k12.nc.us)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Email Dr. Phillip Johnson, Principal (Phillipj.johnson@cms.k12.nc.us)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full </a:t>
            </a:r>
            <a:r>
              <a:rPr lang="en-US" sz="2400" dirty="0">
                <a:solidFill>
                  <a:srgbClr val="000000"/>
                </a:solidFill>
              </a:rPr>
              <a:t>North Carolina Standard Course of Study (NCSCOS)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be viewed </a:t>
            </a:r>
            <a:r>
              <a:rPr lang="en-US" sz="2400" dirty="0"/>
              <a:t>using the link below:</a:t>
            </a:r>
            <a:endParaRPr sz="2400"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http://www.dpi.state.nc.us/curriculum/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sz="24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2400" dirty="0">
              <a:solidFill>
                <a:srgbClr val="9900FF"/>
              </a:solidFill>
            </a:endParaRPr>
          </a:p>
          <a:p>
            <a:pPr marL="342900" marR="0" lvl="0" indent="-3937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For more information about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NCSCOS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professional development at your school site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/>
                </a:solidFill>
              </a:rPr>
              <a:t>please reach out to Kirsten Rodgers and Genae Green.</a:t>
            </a:r>
            <a:endParaRPr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0" u="none" strike="noStrike" cap="non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North Carolina Standard Course of Study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Some Schools Have an Additional Designation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NCDPI will notify schools as to whether they have a special designation of TSI or CSI in November, 2022. </a:t>
            </a:r>
            <a:endParaRPr lang="en-US" sz="2400" dirty="0">
              <a:highlight>
                <a:srgbClr val="FFFF00"/>
              </a:highlight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The Every School Succeeds Act (ESSA) requires each state to have a plan to measure student achievement annually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The plan outlines how each state is being held accountable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Title I schools can receive an additional designation based upon state End-of-Grade or End-of-Course assessments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Link to the North Carolina State Plan under ESSA: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http://www.ncpublicschools.org/succeeds/</a:t>
            </a:r>
            <a:r>
              <a:rPr lang="en-US" sz="1800" dirty="0"/>
              <a:t> 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are we here?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Elementary and Secondary Education Act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(ES</a:t>
            </a:r>
            <a:r>
              <a:rPr lang="en-US" sz="2000" i="1">
                <a:solidFill>
                  <a:srgbClr val="000000"/>
                </a:solidFill>
              </a:rPr>
              <a:t>EA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000" b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amended by the Every Stud</a:t>
            </a:r>
            <a:r>
              <a:rPr lang="en-US" sz="2000">
                <a:solidFill>
                  <a:srgbClr val="000000"/>
                </a:solidFill>
              </a:rPr>
              <a:t>ent </a:t>
            </a:r>
            <a:r>
              <a:rPr lang="en-US" sz="2000" b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Succeeds </a:t>
            </a:r>
            <a:r>
              <a:rPr lang="en-US" sz="2000">
                <a:solidFill>
                  <a:srgbClr val="000000"/>
                </a:solidFill>
              </a:rPr>
              <a:t>Act (ESSA) of 2015,</a:t>
            </a:r>
            <a:r>
              <a:rPr lang="en-US" sz="2000" b="0" i="1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that each Title I School hold an Annual Meeting </a:t>
            </a:r>
            <a:r>
              <a:rPr lang="en-US" sz="2000">
                <a:solidFill>
                  <a:schemeClr val="dk1"/>
                </a:solidFill>
              </a:rPr>
              <a:t>for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parents/families/community members for the purpose </a:t>
            </a:r>
            <a:r>
              <a:rPr lang="en-US" sz="2000"/>
              <a:t>of: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Informing you of your school’s participation in Title I services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Explaining the requirements of Title I,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 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457200" marR="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Explaining your rights as parents to be </a:t>
            </a:r>
            <a:r>
              <a:rPr lang="en-US" sz="2000"/>
              <a:t>engaged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Additional School Designations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Targeted Support and Improvement (TSI)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Comprehensive Support and Improvement (CSI)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Schools with these designations remain in this status for 3 years</a:t>
            </a:r>
            <a:endParaRPr sz="24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3810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None/>
            </a:pPr>
            <a:endParaRPr lang="en-US" dirty="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12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Targeted Support and Improvement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457200" y="1608425"/>
            <a:ext cx="8229600" cy="49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North Carolina's Every Student Succeeds Act (ESSA) State Plan identifies schools for targeted support and improvement when schools have student subgroups that are underperforming </a:t>
            </a:r>
            <a:endParaRPr sz="2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Our school has this designation</a:t>
            </a:r>
            <a:endParaRPr sz="2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We have a comprehensive plan of professional development for staff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</a:rPr>
              <a:t>Thank you for being here!</a:t>
            </a:r>
            <a:r>
              <a:rPr lang="en-US" sz="4400" b="0">
                <a:solidFill>
                  <a:schemeClr val="dk2"/>
                </a:solidFill>
              </a:rPr>
              <a:t> 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457200" y="1661825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 Email 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phillipj.johnson@cms.k12.nc.us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/>
              <a:t>or call her at </a:t>
            </a:r>
            <a:r>
              <a:rPr lang="en-US" sz="3200" dirty="0">
                <a:solidFill>
                  <a:schemeClr val="tx1"/>
                </a:solidFill>
              </a:rPr>
              <a:t>school (980)343-0006.</a:t>
            </a:r>
            <a:endParaRPr sz="32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                              </a:t>
            </a:r>
            <a:r>
              <a:rPr lang="en-US" sz="1800" dirty="0"/>
              <a:t>                                          </a:t>
            </a:r>
            <a:r>
              <a:rPr lang="en-US" sz="1200" dirty="0"/>
              <a:t>Revised August 2019</a:t>
            </a: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Meeting Overview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000"/>
              <a:t>is a Title I school and what i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means to be a Title I school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Required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Set-Aside for p</a:t>
            </a:r>
            <a:r>
              <a:rPr lang="en-US" sz="2000"/>
              <a:t>arent and family engagement </a:t>
            </a:r>
            <a:endParaRPr sz="200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CMS Parent</a:t>
            </a:r>
            <a:r>
              <a:rPr lang="en-US" sz="2000"/>
              <a:t> and Family Engagement Policy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How the annual evaluation of the CMS Parent and Family Engagement Policy is conducted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School Parent and Family Engagement Policy</a:t>
            </a:r>
            <a:endParaRPr sz="200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Improvement Plan (SIP) </a:t>
            </a:r>
            <a:r>
              <a:rPr lang="en-US" sz="2000"/>
              <a:t>in NCStar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School-Parent Compact</a:t>
            </a:r>
            <a:endParaRPr sz="200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en-US" sz="2000">
                <a:solidFill>
                  <a:schemeClr val="dk1"/>
                </a:solidFill>
              </a:rPr>
              <a:t> to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 the qualifications of my child’s teacher(s)</a:t>
            </a:r>
            <a:endParaRPr sz="200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How </a:t>
            </a:r>
            <a:r>
              <a:rPr lang="en-US" sz="2000"/>
              <a:t>parents will</a:t>
            </a:r>
            <a:r>
              <a:rPr lang="en-US" sz="2000">
                <a:solidFill>
                  <a:schemeClr val="dk1"/>
                </a:solidFill>
              </a:rPr>
              <a:t> be notified if my child is taught by a teacher who is not </a:t>
            </a:r>
            <a:r>
              <a:rPr lang="en-US" sz="2000"/>
              <a:t>deemed to be qualified by teacher licensing standards in the North Carolina ESSA Accountability Plan</a:t>
            </a:r>
            <a:endParaRPr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9900FF"/>
              </a:solidFill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What is a Title I school?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Title I is the largest federally funded educational program.  A Title I school is a school receiving federal funds for students. The basic principle of Title I is that schools with large concentrations of low-income students receive supplemental funds to meet students’ educational goals.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it mean to be a </a:t>
            </a:r>
            <a:b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I School?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a Title I school means receiving federal funding (Title I dollars) to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supplement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school’s existing programs.  These dollars are used fo</a:t>
            </a:r>
            <a:r>
              <a:rPr lang="en-US" sz="2000"/>
              <a:t>r the following: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students experiencing academic difficulties and providing timely assistance to help </a:t>
            </a:r>
            <a:r>
              <a:rPr lang="en-US" sz="2000"/>
              <a:t>students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meet the </a:t>
            </a:r>
            <a:r>
              <a:rPr lang="en-US" sz="2000"/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tate’s challenging content standards.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Purchasing supplemental staff/programs/materials/supplies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Conducting parent</a:t>
            </a:r>
            <a:r>
              <a:rPr lang="en-US" sz="2000"/>
              <a:t> and family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/>
              <a:t>engagement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meetings/trainings/activities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Recruiting/Hiring/Retaining Highly</a:t>
            </a:r>
            <a:r>
              <a:rPr lang="en-US" sz="2000"/>
              <a:t>-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Qualified Teachers</a:t>
            </a:r>
            <a:endParaRPr/>
          </a:p>
          <a:p>
            <a:pPr marL="4572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a Title I school also means encouraging ongoing parent</a:t>
            </a:r>
            <a:r>
              <a:rPr lang="en-US" sz="2000"/>
              <a:t> and family engagement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advocating for parents’ rights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>
                <a:solidFill>
                  <a:srgbClr val="000000"/>
                </a:solidFill>
              </a:rPr>
              <a:t>are Title I funds used in our school</a:t>
            </a: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Teachers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Professional Development for staff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Substitutes for staff professional development 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Tutoring services (HEART)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Supplies and materials (books, technology) 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endParaRPr sz="2000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endParaRPr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1% set-aside and how are parents involved?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Local Education Agency (LEA) or school district with a Title I Allocation exceeding $500,000 is required by law to set aside 1% </a:t>
            </a:r>
            <a:r>
              <a:rPr lang="en-US" sz="2000">
                <a:solidFill>
                  <a:schemeClr val="dk1"/>
                </a:solidFill>
              </a:rPr>
              <a:t>of the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I allocation for </a:t>
            </a:r>
            <a:r>
              <a:rPr lang="en-US" sz="2000"/>
              <a:t>parent and family engagement. </a:t>
            </a:r>
            <a:endParaRPr sz="2000"/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342900" marR="0" lvl="0" indent="-3429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that 1%, </a:t>
            </a:r>
            <a:r>
              <a:rPr lang="en-US" sz="2000"/>
              <a:t>10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may be reserved at the </a:t>
            </a:r>
            <a:r>
              <a:rPr lang="en-US" sz="2000"/>
              <a:t>LEA/district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for system-wide initiatives related to parent</a:t>
            </a:r>
            <a:r>
              <a:rPr lang="en-US" sz="2000"/>
              <a:t> and family engagement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The remaining 9</a:t>
            </a:r>
            <a:r>
              <a:rPr lang="en-US" sz="2000"/>
              <a:t>0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must be allocated to all Title I schools in the </a:t>
            </a:r>
            <a:r>
              <a:rPr lang="en-US" sz="2000"/>
              <a:t>district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lang="en-US" sz="2000"/>
              <a:t>In CMS, each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Title I school receives its portion of the 9</a:t>
            </a:r>
            <a:r>
              <a:rPr lang="en-US" sz="2000"/>
              <a:t>0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to implement school-level parent</a:t>
            </a:r>
            <a:r>
              <a:rPr lang="en-US" sz="2000"/>
              <a:t> and family engagement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activities and events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I parents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right </a:t>
            </a:r>
            <a:r>
              <a:rPr lang="en-US" sz="2000">
                <a:solidFill>
                  <a:schemeClr val="dk1"/>
                </a:solidFill>
              </a:rPr>
              <a:t>to </a:t>
            </a:r>
            <a:r>
              <a:rPr lang="en-US" sz="2000"/>
              <a:t>provide input into</a:t>
            </a:r>
            <a:r>
              <a:rPr lang="en-US" sz="2000">
                <a:solidFill>
                  <a:schemeClr val="dk1"/>
                </a:solidFill>
              </a:rPr>
              <a:t> decisions regarding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this money is spent.  T</a:t>
            </a:r>
            <a:r>
              <a:rPr lang="en-US" sz="2000"/>
              <a:t>his process is completed through the School Improvement Team (SIT) </a:t>
            </a:r>
            <a:endParaRPr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</a:t>
            </a:r>
            <a:r>
              <a:rPr lang="en-US">
                <a:solidFill>
                  <a:srgbClr val="000000"/>
                </a:solidFill>
              </a:rPr>
              <a:t> and Family </a:t>
            </a:r>
            <a:endParaRPr>
              <a:solidFill>
                <a:srgbClr val="00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Engagement Allocation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 Engagement Meetings: </a:t>
            </a:r>
            <a:endParaRPr lang="en-US" sz="2800" b="0" dirty="0">
              <a:effectLst/>
            </a:endParaRPr>
          </a:p>
          <a:p>
            <a:pPr fontAlgn="base">
              <a:spcBef>
                <a:spcPts val="0"/>
              </a:spcBef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October 2022: Annual Title I Meeting</a:t>
            </a:r>
          </a:p>
          <a:p>
            <a:pPr fontAlgn="base">
              <a:spcBef>
                <a:spcPts val="0"/>
              </a:spcBef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November 2022: Curriculum Night</a:t>
            </a:r>
          </a:p>
          <a:p>
            <a:pPr fontAlgn="base">
              <a:spcBef>
                <a:spcPts val="0"/>
              </a:spcBef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December 2022: Winter Celebration</a:t>
            </a:r>
          </a:p>
          <a:p>
            <a:pPr fontAlgn="base">
              <a:spcBef>
                <a:spcPts val="0"/>
              </a:spcBef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TBD: Literacy, Science &amp; Math Nights</a:t>
            </a:r>
          </a:p>
          <a:p>
            <a:pPr marL="3810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dirty="0">
                <a:effectLst/>
              </a:rPr>
            </a:br>
            <a:br>
              <a:rPr lang="en-US" sz="1200" b="0" dirty="0">
                <a:effectLst/>
              </a:rPr>
            </a:br>
            <a:endParaRPr sz="2000" dirty="0">
              <a:solidFill>
                <a:srgbClr val="FF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627725" y="255300"/>
            <a:ext cx="786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000" b="1" i="0" u="none" strike="noStrike" cap="none">
                <a:latin typeface="Arial"/>
                <a:ea typeface="Arial"/>
                <a:cs typeface="Arial"/>
                <a:sym typeface="Arial"/>
              </a:rPr>
              <a:t>What is the CMS </a:t>
            </a:r>
            <a:br>
              <a:rPr lang="en-US" sz="3000" b="1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>
                <a:latin typeface="Arial"/>
                <a:ea typeface="Arial"/>
                <a:cs typeface="Arial"/>
                <a:sym typeface="Arial"/>
              </a:rPr>
              <a:t>Parent and Family Engagement Policy?</a:t>
            </a:r>
            <a:endParaRPr sz="3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533400" y="1828800"/>
            <a:ext cx="7162800" cy="4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2000" dirty="0">
                <a:solidFill>
                  <a:schemeClr val="dk1"/>
                </a:solidFill>
              </a:rPr>
              <a:t>policy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addresses how the </a:t>
            </a:r>
            <a:r>
              <a:rPr lang="en-US" sz="2000" dirty="0">
                <a:solidFill>
                  <a:schemeClr val="dk1"/>
                </a:solidFill>
              </a:rPr>
              <a:t>district or LEA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implement the parent and </a:t>
            </a:r>
            <a:r>
              <a:rPr lang="en-US" sz="2000" dirty="0">
                <a:solidFill>
                  <a:schemeClr val="dk1"/>
                </a:solidFill>
              </a:rPr>
              <a:t>family engagement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requirements of the </a:t>
            </a:r>
            <a:r>
              <a:rPr lang="en-US" sz="2000" i="1" dirty="0">
                <a:solidFill>
                  <a:schemeClr val="dk1"/>
                </a:solidFill>
              </a:rPr>
              <a:t>Every Student Succeeds Act (ESSA)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include</a:t>
            </a:r>
            <a:r>
              <a:rPr lang="en-US" sz="2000" dirty="0">
                <a:solidFill>
                  <a:schemeClr val="dk1"/>
                </a:solidFill>
              </a:rPr>
              <a:t>s the following:</a:t>
            </a:r>
            <a:endParaRPr dirty="0"/>
          </a:p>
          <a:p>
            <a: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dirty="0">
                <a:solidFill>
                  <a:schemeClr val="dk1"/>
                </a:solidFill>
              </a:rPr>
              <a:t>district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’s expectations for parents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sz="2000" dirty="0">
                <a:solidFill>
                  <a:schemeClr val="dk1"/>
                </a:solidFill>
              </a:rPr>
              <a:t>CMS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</a:t>
            </a:r>
            <a:r>
              <a:rPr lang="en-US" sz="2000" dirty="0">
                <a:solidFill>
                  <a:schemeClr val="dk1"/>
                </a:solidFill>
              </a:rPr>
              <a:t>engage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parents in decision-making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 </a:t>
            </a:r>
            <a:r>
              <a:rPr lang="en-US" sz="2000" dirty="0">
                <a:solidFill>
                  <a:schemeClr val="dk1"/>
                </a:solidFill>
              </a:rPr>
              <a:t>district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work to build the schools’ and parents’ capacit</a:t>
            </a:r>
            <a:r>
              <a:rPr lang="en-US" sz="2000" dirty="0">
                <a:solidFill>
                  <a:schemeClr val="dk1"/>
                </a:solidFill>
              </a:rPr>
              <a:t>ies in the implementation of effective parent and family engagement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activities to improve student academic achievement</a:t>
            </a:r>
            <a:endParaRPr dirty="0"/>
          </a:p>
          <a:p>
            <a:pPr marL="74295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arent</a:t>
            </a:r>
            <a:r>
              <a:rPr lang="en-US" sz="2000" dirty="0">
                <a:solidFill>
                  <a:schemeClr val="dk1"/>
                </a:solidFill>
              </a:rPr>
              <a:t>s and families in Title I schools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right to be </a:t>
            </a:r>
            <a:r>
              <a:rPr lang="en-US" sz="2000" dirty="0">
                <a:solidFill>
                  <a:schemeClr val="dk1"/>
                </a:solidFill>
              </a:rPr>
              <a:t>engaged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2000" dirty="0">
                <a:solidFill>
                  <a:schemeClr val="dk1"/>
                </a:solidFill>
              </a:rPr>
              <a:t>review/evaluation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this annual p</a:t>
            </a:r>
            <a:r>
              <a:rPr lang="en-US" sz="2000" dirty="0">
                <a:solidFill>
                  <a:schemeClr val="dk1"/>
                </a:solidFill>
              </a:rPr>
              <a:t>olicy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</Words>
  <Application>Microsoft Office PowerPoint</Application>
  <PresentationFormat>On-screen Show (4:3)</PresentationFormat>
  <Paragraphs>214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Roboto</vt:lpstr>
      <vt:lpstr>Arial</vt:lpstr>
      <vt:lpstr>Swiss</vt:lpstr>
      <vt:lpstr>Welcome to the  Title I Annual Meeting for Parents &amp; Families 2022 - 2023</vt:lpstr>
      <vt:lpstr>Why are we here?</vt:lpstr>
      <vt:lpstr>Meeting Overview</vt:lpstr>
      <vt:lpstr>What is a Title I school?</vt:lpstr>
      <vt:lpstr>What does it mean to be a  Title I School?</vt:lpstr>
      <vt:lpstr>How are Title I funds used in our school? </vt:lpstr>
      <vt:lpstr>What is the 1% set-aside and how are parents involved?</vt:lpstr>
      <vt:lpstr>Parent and Family  Engagement Allocation</vt:lpstr>
      <vt:lpstr>PowerPoint Presentation</vt:lpstr>
      <vt:lpstr>What is the School Improvement Plan/NCStar Plan?</vt:lpstr>
      <vt:lpstr>What is included in the School’s Parent and Family Engagement Policy?</vt:lpstr>
      <vt:lpstr>What is the  School Compact?</vt:lpstr>
      <vt:lpstr>Who are the parent leaders at my school?</vt:lpstr>
      <vt:lpstr>How can I volunteer to assist my student with school needs?</vt:lpstr>
      <vt:lpstr>How do I request the qualifications of my child’s teachers?</vt:lpstr>
      <vt:lpstr>How will I be notified if my child is taught by a teacher who is not Highly-Qualified?</vt:lpstr>
      <vt:lpstr>Complaint Procedures </vt:lpstr>
      <vt:lpstr> North Carolina Standard Course of Study</vt:lpstr>
      <vt:lpstr>Some Schools Have an Additional Designation</vt:lpstr>
      <vt:lpstr>Additional School Designations</vt:lpstr>
      <vt:lpstr>Targeted Support and Improvement </vt:lpstr>
      <vt:lpstr>Thank you for being here!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Title I Annual Meeting for Parents &amp; Families 2022 - 2023</dc:title>
  <dc:creator>Johnson, Phillip J.</dc:creator>
  <cp:lastModifiedBy>Johnson, Phillip J.</cp:lastModifiedBy>
  <cp:revision>1</cp:revision>
  <dcterms:modified xsi:type="dcterms:W3CDTF">2022-10-10T01:38:01Z</dcterms:modified>
</cp:coreProperties>
</file>